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191" r:id="rId2"/>
    <p:sldId id="2996" r:id="rId3"/>
    <p:sldId id="294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947CA-0165-4CBB-8F5C-91DF779E189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15ECE-EEFB-4E97-8E41-7155A888CE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89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PXCT ALL DETECTORS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71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PXCT ALL DETECTORS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28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9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0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7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65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99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88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32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7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16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32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9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D89C2-53AE-4F76-91D2-57393370F30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B1378-2667-4D57-9504-75FC54F9E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5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79611A-EF7C-4FC6-A6E2-593E49A5B991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2" cy="68579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6852">
                  <a:extLst>
                    <a:ext uri="{9D8B030D-6E8A-4147-A177-3AD203B41FA5}">
                      <a16:colId xmlns:a16="http://schemas.microsoft.com/office/drawing/2014/main" val="2443878195"/>
                    </a:ext>
                  </a:extLst>
                </a:gridCol>
                <a:gridCol w="1490870">
                  <a:extLst>
                    <a:ext uri="{9D8B030D-6E8A-4147-A177-3AD203B41FA5}">
                      <a16:colId xmlns:a16="http://schemas.microsoft.com/office/drawing/2014/main" val="3837985116"/>
                    </a:ext>
                  </a:extLst>
                </a:gridCol>
                <a:gridCol w="1520687">
                  <a:extLst>
                    <a:ext uri="{9D8B030D-6E8A-4147-A177-3AD203B41FA5}">
                      <a16:colId xmlns:a16="http://schemas.microsoft.com/office/drawing/2014/main" val="2127122483"/>
                    </a:ext>
                  </a:extLst>
                </a:gridCol>
                <a:gridCol w="1480930">
                  <a:extLst>
                    <a:ext uri="{9D8B030D-6E8A-4147-A177-3AD203B41FA5}">
                      <a16:colId xmlns:a16="http://schemas.microsoft.com/office/drawing/2014/main" val="3972839827"/>
                    </a:ext>
                  </a:extLst>
                </a:gridCol>
                <a:gridCol w="1252331">
                  <a:extLst>
                    <a:ext uri="{9D8B030D-6E8A-4147-A177-3AD203B41FA5}">
                      <a16:colId xmlns:a16="http://schemas.microsoft.com/office/drawing/2014/main" val="2064833976"/>
                    </a:ext>
                  </a:extLst>
                </a:gridCol>
                <a:gridCol w="1252332">
                  <a:extLst>
                    <a:ext uri="{9D8B030D-6E8A-4147-A177-3AD203B41FA5}">
                      <a16:colId xmlns:a16="http://schemas.microsoft.com/office/drawing/2014/main" val="556690842"/>
                    </a:ext>
                  </a:extLst>
                </a:gridCol>
              </a:tblGrid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Specifications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LEGe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X-ray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North/Window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South/Inside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ΔE 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4783203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Detector Model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GL0510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GX10020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GX10020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MSD012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MSD026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2018295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Detector S/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13725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5593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5596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3506-3-1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3498-25-2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5102996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Preamplifier Model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iPA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P10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iPA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SlimLine10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iPA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SlimLine10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MPR-1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MPR-1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8248048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Preamplifier S/N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13000040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201216-0207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210610-0560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1021511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1021512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8149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Cryostat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Model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Cryo-Pulse 5 Plus FM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Cryo-Pulse 5 Plus SL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Cryo-Pulse 5 Plus SL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494560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Cryocooler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S/N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2751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2749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2750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5822417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Controller S/N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2402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2358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2355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82307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Endcap Diameter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38.1 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101.6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101.6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1333090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Endcap Length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203.2 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171.45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171.45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9872124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Crystal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Diameter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25.0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84.8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79.8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12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26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7303259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Crystal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Length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10.5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65.2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80.0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346026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Distance from Window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5.6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6.8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6.3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8212738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Window Thickness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0.13 mm Be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0.6 mm C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0.6 mm C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nm/300 nm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 nm/1000 nm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4642348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Depletion Voltage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–600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+4000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+2200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–1.5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–90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1861318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Recommended Bias Voltage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–1100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+4500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+4500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–3.0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–130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3281494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Reported Test Point Voltage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–1.70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–2.40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–0.66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559678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Test Point Voltage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–1.71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–0.40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–0.66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9502852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Bias Supply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ORTEC 660 Ch 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ORTEC 660 Ch 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ORTEC 660 Ch B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MHV-4 Ch 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MHV-4 Ch 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363128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Bias Supply S/N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22004180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22004181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22004181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0721242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0721242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9238651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Power Supply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4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4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Ch 3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004582"/>
                  </a:ext>
                </a:extLst>
              </a:tr>
              <a:tr h="3117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Power Supply S/N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1021266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1021266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1021266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0122278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0122278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089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6218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79611A-EF7C-4FC6-A6E2-593E49A5B991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3999" cy="6857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4843">
                  <a:extLst>
                    <a:ext uri="{9D8B030D-6E8A-4147-A177-3AD203B41FA5}">
                      <a16:colId xmlns:a16="http://schemas.microsoft.com/office/drawing/2014/main" val="2443878195"/>
                    </a:ext>
                  </a:extLst>
                </a:gridCol>
                <a:gridCol w="1378654">
                  <a:extLst>
                    <a:ext uri="{9D8B030D-6E8A-4147-A177-3AD203B41FA5}">
                      <a16:colId xmlns:a16="http://schemas.microsoft.com/office/drawing/2014/main" val="3837985116"/>
                    </a:ext>
                  </a:extLst>
                </a:gridCol>
                <a:gridCol w="1420322">
                  <a:extLst>
                    <a:ext uri="{9D8B030D-6E8A-4147-A177-3AD203B41FA5}">
                      <a16:colId xmlns:a16="http://schemas.microsoft.com/office/drawing/2014/main" val="2127122483"/>
                    </a:ext>
                  </a:extLst>
                </a:gridCol>
                <a:gridCol w="1362112">
                  <a:extLst>
                    <a:ext uri="{9D8B030D-6E8A-4147-A177-3AD203B41FA5}">
                      <a16:colId xmlns:a16="http://schemas.microsoft.com/office/drawing/2014/main" val="3972839827"/>
                    </a:ext>
                  </a:extLst>
                </a:gridCol>
                <a:gridCol w="1268977">
                  <a:extLst>
                    <a:ext uri="{9D8B030D-6E8A-4147-A177-3AD203B41FA5}">
                      <a16:colId xmlns:a16="http://schemas.microsoft.com/office/drawing/2014/main" val="2064833976"/>
                    </a:ext>
                  </a:extLst>
                </a:gridCol>
                <a:gridCol w="1239091">
                  <a:extLst>
                    <a:ext uri="{9D8B030D-6E8A-4147-A177-3AD203B41FA5}">
                      <a16:colId xmlns:a16="http://schemas.microsoft.com/office/drawing/2014/main" val="556690842"/>
                    </a:ext>
                  </a:extLst>
                </a:gridCol>
              </a:tblGrid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Specifications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LEGe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X-ray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North/Window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South/Inside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ΔE 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4783203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Leakage Current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0-100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0-20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0-20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&lt;1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50-100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5515207"/>
                  </a:ext>
                </a:extLst>
              </a:tr>
              <a:tr h="3800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Leakage Current w/ Source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10-140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50-70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50-70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&lt;1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50-100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7563252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Preamp Output Polarity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Negative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Negative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116641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 Output Gain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x1, x2, x5, </a:t>
                      </a:r>
                      <a:r>
                        <a:rPr lang="en-US" sz="1200" b="0" i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x1, x2, x5, </a:t>
                      </a: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x1, x2, x5, </a:t>
                      </a: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/200 MeV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/200 MeV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2266444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 Output Rise Time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~150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~250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~250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~500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~70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15525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 Output Fall Time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~120 </a:t>
                      </a:r>
                      <a:r>
                        <a:rPr kumimoji="0" lang="en-US" altLang="zh-CN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~120 </a:t>
                      </a:r>
                      <a:r>
                        <a:rPr kumimoji="0" lang="en-US" altLang="zh-CN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~120 </a:t>
                      </a:r>
                      <a:r>
                        <a:rPr kumimoji="0" lang="en-US" altLang="zh-CN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~280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~280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08986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Digital Shaping Time Rise Time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7.2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10.2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10.8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9632696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Digital Shaping Time Flat Top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0.8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1.8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1.2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792448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Capacitance at Recommended Bias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 pF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23 pF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28 pF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0737459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Maximum Controller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Power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180 W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721582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Operating Controller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Power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54-70 W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120-160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90-120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395602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Nominal PRTD1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–182.6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–163.6°C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–170.9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9949478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PRTD1 HV-inhibit Threshold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–172.6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–153.5°C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–160.9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465243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PRTD1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–182.7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–157.5°C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–168.3°C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8307263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Nominal PRTD2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–190.7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–198.3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–197.6°C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4019852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PRTD2 HV-inhibit Threshold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–180.7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–188.2°C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–187.3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70142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PRTD2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–190.7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–198.5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–197.6°C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8746165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Cold-tip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Setpoint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6259883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Cold-tip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Temperature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672310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Recommended Cool-down Time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39193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Typical Warm-up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ime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12–24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12–24 hours</a:t>
                      </a:r>
                      <a:endParaRPr lang="en-US" sz="1200" b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12–24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742239"/>
                  </a:ext>
                </a:extLst>
              </a:tr>
              <a:tr h="294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Digitizer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1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3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5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6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5198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211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817363A-90A6-4C03-9C20-ED0B5B81ACDF}"/>
              </a:ext>
            </a:extLst>
          </p:cNvPr>
          <p:cNvGraphicFramePr>
            <a:graphicFrameLocks noGrp="1"/>
          </p:cNvGraphicFramePr>
          <p:nvPr/>
        </p:nvGraphicFramePr>
        <p:xfrm>
          <a:off x="0" y="2"/>
          <a:ext cx="9144000" cy="6857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22109">
                  <a:extLst>
                    <a:ext uri="{9D8B030D-6E8A-4147-A177-3AD203B41FA5}">
                      <a16:colId xmlns:a16="http://schemas.microsoft.com/office/drawing/2014/main" val="541477914"/>
                    </a:ext>
                  </a:extLst>
                </a:gridCol>
                <a:gridCol w="3121891">
                  <a:extLst>
                    <a:ext uri="{9D8B030D-6E8A-4147-A177-3AD203B41FA5}">
                      <a16:colId xmlns:a16="http://schemas.microsoft.com/office/drawing/2014/main" val="967983402"/>
                    </a:ext>
                  </a:extLst>
                </a:gridCol>
              </a:tblGrid>
              <a:tr h="464820">
                <a:tc>
                  <a:txBody>
                    <a:bodyPr/>
                    <a:lstStyle/>
                    <a:p>
                      <a:pPr marL="0" marR="0"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Digitizer Pixie-16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S/N 1339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9700481"/>
                  </a:ext>
                </a:extLst>
              </a:tr>
              <a:tr h="46482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Crate 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WIENER UEP6021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S/N 0479032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119617"/>
                  </a:ext>
                </a:extLst>
              </a:tr>
              <a:tr h="4648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P/N 0P00.2291U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1100808"/>
                  </a:ext>
                </a:extLst>
              </a:tr>
              <a:tr h="464820">
                <a:tc rowSpan="2">
                  <a:txBody>
                    <a:bodyPr/>
                    <a:lstStyle/>
                    <a:p>
                      <a:pPr marL="0" marR="0"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NIM Crate N8360Y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/N 224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4983072"/>
                  </a:ext>
                </a:extLst>
              </a:tr>
              <a:tr h="464820">
                <a:tc vMerge="1">
                  <a:txBody>
                    <a:bodyPr/>
                    <a:lstStyle/>
                    <a:p>
                      <a:pPr marL="0" marR="0"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P/N WN8360YAAAAA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5963488"/>
                  </a:ext>
                </a:extLst>
              </a:tr>
              <a:tr h="4648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Agilent IDP-15 dry scroll pump, with inlet valve,</a:t>
                      </a:r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X3815-64010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MY2120SA07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7603312"/>
                  </a:ext>
                </a:extLst>
              </a:tr>
              <a:tr h="4648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Agilent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TwisTorr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84 FS Turbo pump, X3502-64001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IT21476067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6907887"/>
                  </a:ext>
                </a:extLst>
              </a:tr>
              <a:tr h="4648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Agilent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TwisTorr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84 FS-AG rack controller, X3508-64001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IT2143C133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300159"/>
                  </a:ext>
                </a:extLst>
              </a:tr>
              <a:tr h="46482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PCM301 Busy Bee Vacuum Gauge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S/N PCM301TUTBCA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9067339"/>
                  </a:ext>
                </a:extLst>
              </a:tr>
              <a:tr h="46482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PCM301 Busy Bee Vacuum Gauge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P/N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23B02324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842335"/>
                  </a:ext>
                </a:extLst>
              </a:tr>
              <a:tr h="17449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WGM701 Wasp Vacuum Gauge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S/N WGM701SHFA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P/N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23C01643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S/N WG7SF-100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P/N 540546539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543330"/>
                  </a:ext>
                </a:extLst>
              </a:tr>
              <a:tr h="4648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AGC302 Wasp Gauge Controller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23F04033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891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995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691</Words>
  <Application>Microsoft Office PowerPoint</Application>
  <PresentationFormat>On-screen Show (4:3)</PresentationFormat>
  <Paragraphs>252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lijie</dc:creator>
  <cp:lastModifiedBy>sun lijie</cp:lastModifiedBy>
  <cp:revision>1</cp:revision>
  <dcterms:created xsi:type="dcterms:W3CDTF">2023-11-02T19:38:14Z</dcterms:created>
  <dcterms:modified xsi:type="dcterms:W3CDTF">2023-11-02T19:38:35Z</dcterms:modified>
</cp:coreProperties>
</file>